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19"/>
  </p:notesMasterIdLst>
  <p:sldIdLst>
    <p:sldId id="256" r:id="rId2"/>
    <p:sldId id="258" r:id="rId3"/>
    <p:sldId id="259" r:id="rId4"/>
    <p:sldId id="273" r:id="rId5"/>
    <p:sldId id="260" r:id="rId6"/>
    <p:sldId id="261" r:id="rId7"/>
    <p:sldId id="257" r:id="rId8"/>
    <p:sldId id="265" r:id="rId9"/>
    <p:sldId id="264" r:id="rId10"/>
    <p:sldId id="262" r:id="rId11"/>
    <p:sldId id="269" r:id="rId12"/>
    <p:sldId id="266" r:id="rId13"/>
    <p:sldId id="267" r:id="rId14"/>
    <p:sldId id="272" r:id="rId15"/>
    <p:sldId id="274" r:id="rId16"/>
    <p:sldId id="270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9652"/>
  </p:normalViewPr>
  <p:slideViewPr>
    <p:cSldViewPr snapToGrid="0" snapToObjects="1">
      <p:cViewPr varScale="1">
        <p:scale>
          <a:sx n="69" d="100"/>
          <a:sy n="69" d="100"/>
        </p:scale>
        <p:origin x="120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4F6E8-9831-E54A-AA9F-AFFA57BD45BD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FAE31-FD19-924B-8606-B3ABF32D89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300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0210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1320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185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8112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0350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7779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0563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4883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6017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03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5059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0983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855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7437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914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5209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14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28014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8372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6058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460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074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1655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696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1146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0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135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18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hravank/predicting-breast-cancer-using-pca-lda-in-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shravank/predicting-breast-cancer-using-pca-lda-in-r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uciml/breast-cancer-wisconsin-data/kernels" TargetMode="External"/><Relationship Id="rId3" Type="http://schemas.openxmlformats.org/officeDocument/2006/relationships/hyperlink" Target="https://www.kaggle.com/mirichoi0218/classification-breast-cancer-or-not-with-15-ml" TargetMode="External"/><Relationship Id="rId7" Type="http://schemas.openxmlformats.org/officeDocument/2006/relationships/hyperlink" Target="https://www.kaggle.com/bbloggsbott/feature-selection-correlation-and-p-value/input" TargetMode="External"/><Relationship Id="rId2" Type="http://schemas.openxmlformats.org/officeDocument/2006/relationships/hyperlink" Target="https://www.kaggle.com/shravank/predicting-breast-cancer-using-pca-lda-in-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kanncaa1/statistical-learning-tutorial-for-beginners/notebook" TargetMode="External"/><Relationship Id="rId5" Type="http://schemas.openxmlformats.org/officeDocument/2006/relationships/hyperlink" Target="https://www.kaggle.com/kanncaa1/statistical-learning-tutorial-for-beginners/data" TargetMode="External"/><Relationship Id="rId4" Type="http://schemas.openxmlformats.org/officeDocument/2006/relationships/hyperlink" Target="https://www.kaggle.com/paultimothymooney/decision-trees-for-binary-classification-0-9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ciml/breast-cancer-wisconsin-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irichoi0218/classification-breast-cancer-or-not-with-15-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shravank/predicting-breast-cancer-using-pca-lda-in-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irichoi0218/classification-breast-cancer-or-not-with-15-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www.kaggle.com/mirichoi0218/classification-breast-cancer-or-not-with-15-ml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C7B34F-DBD4-0B4D-83E9-2A35A6F0CE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" altLang="zh-TW" b="1" dirty="0"/>
              <a:t>Breast Cancer Wisconsin (Diagnostic) Data Set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CBC297-871A-3D49-93A5-DF10C53E29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/>
              <a:t>Group1	108753127</a:t>
            </a:r>
            <a:r>
              <a:rPr lang="en-US" altLang="zh-TW" sz="2100" dirty="0"/>
              <a:t>	</a:t>
            </a:r>
            <a:r>
              <a:rPr lang="zh-TW" altLang="en-US" sz="2100" dirty="0"/>
              <a:t>許育庭</a:t>
            </a:r>
            <a:endParaRPr lang="en-US" altLang="zh-TW" sz="2100" dirty="0"/>
          </a:p>
          <a:p>
            <a:r>
              <a:rPr lang="en-US" altLang="zh-TW" sz="2100" dirty="0"/>
              <a:t>	108753102	</a:t>
            </a:r>
            <a:r>
              <a:rPr lang="zh-TW" altLang="en-US" sz="2100" dirty="0"/>
              <a:t>吳映函</a:t>
            </a:r>
            <a:endParaRPr lang="en-US" altLang="zh-TW" sz="2100" dirty="0"/>
          </a:p>
          <a:p>
            <a:r>
              <a:rPr lang="en-US" altLang="zh-TW" sz="2100" dirty="0"/>
              <a:t>	108753144	</a:t>
            </a:r>
            <a:r>
              <a:rPr lang="zh-TW" altLang="en-US" sz="2100" dirty="0"/>
              <a:t>陳瑀芋</a:t>
            </a:r>
            <a:endParaRPr lang="en-US" altLang="zh-TW" sz="2100" dirty="0"/>
          </a:p>
        </p:txBody>
      </p:sp>
    </p:spTree>
    <p:extLst>
      <p:ext uri="{BB962C8B-B14F-4D97-AF65-F5344CB8AC3E}">
        <p14:creationId xmlns:p14="http://schemas.microsoft.com/office/powerpoint/2010/main" val="151504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8B7984-5B02-6941-8D9F-FD7C92505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5-fold Cross Validation 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24F7E34-3865-6E49-95F9-531E0CDD14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8691322"/>
              </p:ext>
            </p:extLst>
          </p:nvPr>
        </p:nvGraphicFramePr>
        <p:xfrm>
          <a:off x="4842669" y="708712"/>
          <a:ext cx="5156200" cy="2586990"/>
        </p:xfrm>
        <a:graphic>
          <a:graphicData uri="http://schemas.openxmlformats.org/drawingml/2006/table">
            <a:tbl>
              <a:tblPr/>
              <a:tblGrid>
                <a:gridCol w="1289050">
                  <a:extLst>
                    <a:ext uri="{9D8B030D-6E8A-4147-A177-3AD203B41FA5}">
                      <a16:colId xmlns:a16="http://schemas.microsoft.com/office/drawing/2014/main" val="3232166827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2358484782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79795942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3990627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">
                          <a:effectLst/>
                        </a:rPr>
                        <a:t>models</a:t>
                      </a:r>
                    </a:p>
                  </a:txBody>
                  <a:tcPr marL="114300" marR="114300" marT="47625" marB="47625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B5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dirty="0" err="1">
                          <a:effectLst/>
                        </a:rPr>
                        <a:t>bestval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9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dirty="0" err="1">
                          <a:effectLst/>
                        </a:rPr>
                        <a:t>valauc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9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dirty="0" err="1">
                          <a:effectLst/>
                        </a:rPr>
                        <a:t>testauc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9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222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>
                          <a:effectLst/>
                        </a:rPr>
                        <a:t>rpart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dirty="0">
                          <a:effectLst/>
                        </a:rPr>
                        <a:t>1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0.957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0.968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536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>
                          <a:effectLst/>
                        </a:rPr>
                        <a:t>nb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0.933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965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>
                          <a:effectLst/>
                        </a:rPr>
                        <a:t>knn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0.962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270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>
                          <a:effectLst/>
                        </a:rPr>
                        <a:t>rf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0.969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0.958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391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>
                          <a:effectLst/>
                        </a:rPr>
                        <a:t>gbm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>
                          <a:effectLst/>
                        </a:rPr>
                        <a:t>2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0.968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310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 dirty="0" err="1">
                          <a:effectLst/>
                        </a:rPr>
                        <a:t>svm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>
                          <a:effectLst/>
                        </a:rPr>
                        <a:t>4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0.988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0.962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22855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C9A9876B-1F78-4048-BAA1-1F69FB859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323165"/>
            <a:ext cx="59782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CB19217-2EF7-B24B-B17E-53B1485CB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52685"/>
              </p:ext>
            </p:extLst>
          </p:nvPr>
        </p:nvGraphicFramePr>
        <p:xfrm>
          <a:off x="4842669" y="4075331"/>
          <a:ext cx="5156200" cy="2586990"/>
        </p:xfrm>
        <a:graphic>
          <a:graphicData uri="http://schemas.openxmlformats.org/drawingml/2006/table">
            <a:tbl>
              <a:tblPr/>
              <a:tblGrid>
                <a:gridCol w="1289050">
                  <a:extLst>
                    <a:ext uri="{9D8B030D-6E8A-4147-A177-3AD203B41FA5}">
                      <a16:colId xmlns:a16="http://schemas.microsoft.com/office/drawing/2014/main" val="2866169688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851891913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3829959635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27063116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" dirty="0">
                          <a:effectLst/>
                        </a:rPr>
                        <a:t>models</a:t>
                      </a:r>
                    </a:p>
                  </a:txBody>
                  <a:tcPr marL="114300" marR="114300" marT="47625" marB="47625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E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dirty="0" err="1">
                          <a:effectLst/>
                        </a:rPr>
                        <a:t>bestval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dirty="0" err="1">
                          <a:effectLst/>
                        </a:rPr>
                        <a:t>valauc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EB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dirty="0" err="1">
                          <a:effectLst/>
                        </a:rPr>
                        <a:t>testauc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E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94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 dirty="0" err="1">
                          <a:effectLst/>
                        </a:rPr>
                        <a:t>rpart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dirty="0">
                          <a:effectLst/>
                        </a:rPr>
                        <a:t>2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0.912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0.918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167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 dirty="0" err="1">
                          <a:effectLst/>
                        </a:rPr>
                        <a:t>nb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0.914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382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 dirty="0" err="1">
                          <a:effectLst/>
                        </a:rPr>
                        <a:t>knn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0.945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0.956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770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 dirty="0" err="1">
                          <a:effectLst/>
                        </a:rPr>
                        <a:t>rf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0.952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0.951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900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 dirty="0" err="1">
                          <a:effectLst/>
                        </a:rPr>
                        <a:t>gbm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>
                          <a:effectLst/>
                        </a:rPr>
                        <a:t>4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0.953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0.943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735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 dirty="0" err="1">
                          <a:effectLst/>
                        </a:rPr>
                        <a:t>svm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0.945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0.963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253528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730308E5-D4C6-5D4F-B221-FF4799C47962}"/>
              </a:ext>
            </a:extLst>
          </p:cNvPr>
          <p:cNvSpPr txBox="1"/>
          <p:nvPr/>
        </p:nvSpPr>
        <p:spPr>
          <a:xfrm>
            <a:off x="4639470" y="3429000"/>
            <a:ext cx="5913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Selected features</a:t>
            </a:r>
            <a:br>
              <a:rPr kumimoji="1" lang="en-US" altLang="zh-TW" dirty="0"/>
            </a:br>
            <a:r>
              <a:rPr kumimoji="1" lang="en-US" altLang="zh-TW" dirty="0"/>
              <a:t>(remove one of the feature while both features are over 0.75)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3FA195-D4D9-C44E-A497-B6C674B09FC8}"/>
              </a:ext>
            </a:extLst>
          </p:cNvPr>
          <p:cNvSpPr txBox="1"/>
          <p:nvPr/>
        </p:nvSpPr>
        <p:spPr>
          <a:xfrm>
            <a:off x="6872843" y="323166"/>
            <a:ext cx="173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All features</a:t>
            </a:r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9DDC58E7-822C-7642-AA22-71E7247CE41C}"/>
              </a:ext>
            </a:extLst>
          </p:cNvPr>
          <p:cNvSpPr/>
          <p:nvPr/>
        </p:nvSpPr>
        <p:spPr>
          <a:xfrm>
            <a:off x="7573961" y="4457702"/>
            <a:ext cx="2628900" cy="2247483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3044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657B6-3646-5A45-99DB-70134C29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SVM performance</a:t>
            </a:r>
            <a:br>
              <a:rPr kumimoji="1" lang="en-US" altLang="zh-TW" dirty="0"/>
            </a:br>
            <a:r>
              <a:rPr kumimoji="1" lang="en-US" altLang="zh-TW" sz="2000" dirty="0"/>
              <a:t>(compares with null model)</a:t>
            </a:r>
            <a:endParaRPr kumimoji="1" lang="zh-TW" altLang="en-US" sz="2000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1E937A1-361D-7E4D-9846-6319A59744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133506"/>
              </p:ext>
            </p:extLst>
          </p:nvPr>
        </p:nvGraphicFramePr>
        <p:xfrm>
          <a:off x="4004663" y="4743620"/>
          <a:ext cx="73152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93434234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62145587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0380760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" altLang="zh-TW" dirty="0"/>
                        <a:t>Test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64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TW" dirty="0"/>
                        <a:t>Sensitivity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Specificity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Accuracy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642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TW" dirty="0"/>
                        <a:t>0.9718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0.9524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0.9646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637234"/>
                  </a:ext>
                </a:extLst>
              </a:tr>
            </a:tbl>
          </a:graphicData>
        </a:graphic>
      </p:graphicFrame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A725CA08-B7F5-914F-BCA3-4CDCA64047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1738793"/>
              </p:ext>
            </p:extLst>
          </p:nvPr>
        </p:nvGraphicFramePr>
        <p:xfrm>
          <a:off x="4004663" y="3257886"/>
          <a:ext cx="73152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93434234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62145587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0380760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" altLang="zh-TW" dirty="0"/>
                        <a:t>Validation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64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TW" dirty="0"/>
                        <a:t>Sensitivity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Specificity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Accuracy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642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1.0000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0.9762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0.9912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637234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4C7BC4B7-8C8F-5B48-9A33-B3B01A392208}"/>
              </a:ext>
            </a:extLst>
          </p:cNvPr>
          <p:cNvSpPr txBox="1"/>
          <p:nvPr/>
        </p:nvSpPr>
        <p:spPr>
          <a:xfrm>
            <a:off x="4004663" y="287959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Fold set:4</a:t>
            </a:r>
            <a:endParaRPr kumimoji="1" lang="zh-TW" altLang="en-US" dirty="0"/>
          </a:p>
        </p:txBody>
      </p:sp>
      <p:graphicFrame>
        <p:nvGraphicFramePr>
          <p:cNvPr id="10" name="內容版面配置區 3">
            <a:extLst>
              <a:ext uri="{FF2B5EF4-FFF2-40B4-BE49-F238E27FC236}">
                <a16:creationId xmlns:a16="http://schemas.microsoft.com/office/drawing/2014/main" id="{03004F4E-0D91-6B44-9BC2-72ED8D9ACB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044758"/>
              </p:ext>
            </p:extLst>
          </p:nvPr>
        </p:nvGraphicFramePr>
        <p:xfrm>
          <a:off x="4004663" y="1407579"/>
          <a:ext cx="73152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93434234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62145587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0380760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" altLang="zh-TW" dirty="0"/>
                        <a:t>Null model result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64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TW" dirty="0"/>
                        <a:t>Sensitivity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Specificity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Accuracy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642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1.0000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0.0000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0.628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637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779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B8AB8C-3A16-5E47-8FBB-376348EB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PCA + LDA(</a:t>
            </a:r>
            <a:r>
              <a:rPr kumimoji="1" lang="en" altLang="zh-TW" dirty="0"/>
              <a:t>Linear discriminant analysis</a:t>
            </a:r>
            <a:r>
              <a:rPr lang="en" altLang="zh-TW" dirty="0">
                <a:solidFill>
                  <a:schemeClr val="tx1"/>
                </a:solidFill>
              </a:rPr>
              <a:t> 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5452081-4466-0942-97A3-A913FC304405}"/>
              </a:ext>
            </a:extLst>
          </p:cNvPr>
          <p:cNvSpPr txBox="1"/>
          <p:nvPr/>
        </p:nvSpPr>
        <p:spPr>
          <a:xfrm>
            <a:off x="7047387" y="6499655"/>
            <a:ext cx="514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200" dirty="0">
                <a:hlinkClick r:id="rId3"/>
              </a:rPr>
              <a:t>https://www.kaggle.com/shravank/predicting-breast-cancer-using-pca-lda-in-r</a:t>
            </a:r>
            <a:endParaRPr kumimoji="1" lang="en" altLang="zh-TW" sz="1200" dirty="0"/>
          </a:p>
          <a:p>
            <a:endParaRPr kumimoji="1" lang="zh-TW" altLang="en-US" sz="12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AA5158F-D799-1E44-B8FC-13BD0F6647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7" r="10549"/>
          <a:stretch/>
        </p:blipFill>
        <p:spPr>
          <a:xfrm>
            <a:off x="3484256" y="1628608"/>
            <a:ext cx="4419600" cy="359163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647208A-95A7-A74E-829B-C9249C3F0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583" y="2170608"/>
            <a:ext cx="3952129" cy="258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5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9EDD8A-D238-FD49-9BDC-00C6653F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PCA + LDA</a:t>
            </a:r>
            <a:endParaRPr kumimoji="1" lang="zh-TW" altLang="en-US" dirty="0"/>
          </a:p>
        </p:txBody>
      </p:sp>
      <p:graphicFrame>
        <p:nvGraphicFramePr>
          <p:cNvPr id="8" name="內容版面配置區 3">
            <a:extLst>
              <a:ext uri="{FF2B5EF4-FFF2-40B4-BE49-F238E27FC236}">
                <a16:creationId xmlns:a16="http://schemas.microsoft.com/office/drawing/2014/main" id="{7C77D68C-B5D8-9D4A-B4CE-287991EB9A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9663481"/>
              </p:ext>
            </p:extLst>
          </p:nvPr>
        </p:nvGraphicFramePr>
        <p:xfrm>
          <a:off x="4004663" y="4743620"/>
          <a:ext cx="73152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93434234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62145587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0380760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" altLang="zh-TW" dirty="0"/>
                        <a:t>Test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64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altLang="zh-TW" dirty="0"/>
                        <a:t>Sensitivity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dirty="0"/>
                        <a:t>Specificity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dirty="0"/>
                        <a:t>Accuracy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642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" altLang="zh-TW" dirty="0"/>
                        <a:t>0.9667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" altLang="zh-TW" dirty="0"/>
                        <a:t>0.9714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" altLang="zh-TW" dirty="0"/>
                        <a:t>0.9684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637234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0C18ABBF-EF4E-EF43-AAED-479BBFF1FE8E}"/>
              </a:ext>
            </a:extLst>
          </p:cNvPr>
          <p:cNvSpPr txBox="1"/>
          <p:nvPr/>
        </p:nvSpPr>
        <p:spPr>
          <a:xfrm>
            <a:off x="4004663" y="43742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Fold set:4</a:t>
            </a:r>
            <a:endParaRPr kumimoji="1" lang="zh-TW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E99ECCF2-1318-8745-A2C8-F5A33EA76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058211"/>
              </p:ext>
            </p:extLst>
          </p:nvPr>
        </p:nvGraphicFramePr>
        <p:xfrm>
          <a:off x="3598263" y="1222902"/>
          <a:ext cx="8128000" cy="294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686646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749486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703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25009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train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endParaRPr lang="e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2706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0.992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0.9972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0.9957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61245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0.9939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0.9947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0.994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1090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0.9913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0.994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0.9995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64847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0.9919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0.9826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941847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0.9966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0.9793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0.966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58208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0.9926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0.9678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0.9972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564931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avg.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0.9931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0.9888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0.9891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801121201"/>
                  </a:ext>
                </a:extLst>
              </a:tr>
            </a:tbl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58361EFC-DDD6-A44B-97E4-D57EB7ABDD92}"/>
              </a:ext>
            </a:extLst>
          </p:cNvPr>
          <p:cNvSpPr txBox="1"/>
          <p:nvPr/>
        </p:nvSpPr>
        <p:spPr>
          <a:xfrm>
            <a:off x="3619995" y="866699"/>
            <a:ext cx="2368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6-fold Cross Validation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8292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8EF786-B54F-434C-AD5A-3D933716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PCA + LDA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89506A-EC12-504B-B279-723FF3DFA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753" y="1684560"/>
            <a:ext cx="4095142" cy="40404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5C9F62E-6D96-C14A-9388-DE7DDCAA1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251" y="1553519"/>
            <a:ext cx="4171502" cy="417150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EFBE0F2-3B52-6641-B05C-78367481D2AB}"/>
              </a:ext>
            </a:extLst>
          </p:cNvPr>
          <p:cNvSpPr txBox="1"/>
          <p:nvPr/>
        </p:nvSpPr>
        <p:spPr>
          <a:xfrm>
            <a:off x="7047387" y="6499655"/>
            <a:ext cx="514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200" dirty="0">
                <a:hlinkClick r:id="rId5"/>
              </a:rPr>
              <a:t>https://www.kaggle.com/shravank/predicting-breast-cancer-using-pca-lda-in-r</a:t>
            </a:r>
            <a:endParaRPr kumimoji="1" lang="en" altLang="zh-TW" sz="1200" dirty="0"/>
          </a:p>
          <a:p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47061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56F133-9612-5247-9BAE-57F0CA58E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Code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5DC21EE-8E9A-AB4C-9C73-893B5F984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1800426"/>
            <a:ext cx="8077200" cy="259992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A971FD-2A63-5942-A9CA-3E42AF0A9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4771823"/>
            <a:ext cx="8077200" cy="69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59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AD79D6-A666-5A4B-8A2F-48DAF3EF3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Challenge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6C3D85-4468-C24F-886C-55E964BE2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725832" cy="5120640"/>
          </a:xfrm>
        </p:spPr>
        <p:txBody>
          <a:bodyPr>
            <a:normAutofit/>
          </a:bodyPr>
          <a:lstStyle/>
          <a:p>
            <a:r>
              <a:rPr lang="en" altLang="zh-TW" sz="2400" dirty="0"/>
              <a:t>It is hard to select the feature, we make efforts to do that.</a:t>
            </a:r>
          </a:p>
          <a:p>
            <a:r>
              <a:rPr lang="en" altLang="zh-TW" sz="2400" dirty="0"/>
              <a:t>We </a:t>
            </a:r>
            <a:r>
              <a:rPr lang="en" altLang="zh-TW" sz="2400" dirty="0" err="1"/>
              <a:t>sti</a:t>
            </a:r>
            <a:r>
              <a:rPr lang="en-US" altLang="zh-TW" sz="2400" dirty="0"/>
              <a:t>l</a:t>
            </a:r>
            <a:r>
              <a:rPr lang="en" altLang="zh-TW" sz="2400" dirty="0"/>
              <a:t>l need to refer to others.</a:t>
            </a:r>
          </a:p>
          <a:p>
            <a:r>
              <a:rPr lang="en" altLang="zh-TW" sz="2400" dirty="0"/>
              <a:t>Try methods and compare the difference.</a:t>
            </a:r>
          </a:p>
        </p:txBody>
      </p:sp>
    </p:spTree>
    <p:extLst>
      <p:ext uri="{BB962C8B-B14F-4D97-AF65-F5344CB8AC3E}">
        <p14:creationId xmlns:p14="http://schemas.microsoft.com/office/powerpoint/2010/main" val="3926043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369AEB-7BD7-2240-B056-2BBD2F36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Reference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F4A257-41AE-0245-91FA-310843351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" altLang="zh-TW" dirty="0">
                <a:hlinkClick r:id="rId2"/>
              </a:rPr>
              <a:t>https://www.kaggle.com/shravank/predicting-breast-cancer-using-pca-lda-in-r</a:t>
            </a:r>
            <a:endParaRPr kumimoji="1" lang="en" altLang="zh-TW" dirty="0"/>
          </a:p>
          <a:p>
            <a:pPr marL="457200" indent="-457200">
              <a:buFont typeface="+mj-lt"/>
              <a:buAutoNum type="arabicPeriod"/>
            </a:pPr>
            <a:r>
              <a:rPr kumimoji="1" lang="en" altLang="zh-TW" dirty="0">
                <a:hlinkClick r:id="rId3"/>
              </a:rPr>
              <a:t>https://www.kaggle.com/mirichoi0218/classification-breast-cancer-or-not-with-15-ml</a:t>
            </a:r>
            <a:endParaRPr kumimoji="1" lang="en" altLang="zh-TW" dirty="0"/>
          </a:p>
          <a:p>
            <a:pPr marL="457200" indent="-457200">
              <a:buFont typeface="+mj-lt"/>
              <a:buAutoNum type="arabicPeriod"/>
            </a:pPr>
            <a:r>
              <a:rPr kumimoji="1" lang="en" altLang="zh-TW" dirty="0">
                <a:hlinkClick r:id="rId4"/>
              </a:rPr>
              <a:t>https://www.kaggle.com/paultimothymooney/decision-trees-for-binary-classification-0-99</a:t>
            </a:r>
            <a:endParaRPr kumimoji="1" lang="en" altLang="zh-TW" dirty="0"/>
          </a:p>
          <a:p>
            <a:pPr marL="457200" indent="-457200">
              <a:buFont typeface="+mj-lt"/>
              <a:buAutoNum type="arabicPeriod"/>
            </a:pPr>
            <a:r>
              <a:rPr kumimoji="1" lang="en" altLang="zh-TW" dirty="0">
                <a:hlinkClick r:id="rId5"/>
              </a:rPr>
              <a:t>https://www.kaggle.com/kanncaa1/statistical-learning-tutorial-for-beginners/data</a:t>
            </a:r>
            <a:endParaRPr kumimoji="1" lang="en" altLang="zh-TW" dirty="0"/>
          </a:p>
          <a:p>
            <a:pPr marL="457200" indent="-457200">
              <a:buFont typeface="+mj-lt"/>
              <a:buAutoNum type="arabicPeriod"/>
            </a:pPr>
            <a:r>
              <a:rPr kumimoji="1" lang="en" altLang="zh-TW" dirty="0">
                <a:hlinkClick r:id="rId6"/>
              </a:rPr>
              <a:t>https://www.kaggle.com/kanncaa1/statistical-learning-tutorial-for-beginners/notebook</a:t>
            </a:r>
            <a:endParaRPr kumimoji="1" lang="en" altLang="zh-TW" dirty="0"/>
          </a:p>
          <a:p>
            <a:pPr marL="457200" indent="-457200">
              <a:buFont typeface="+mj-lt"/>
              <a:buAutoNum type="arabicPeriod"/>
            </a:pPr>
            <a:r>
              <a:rPr kumimoji="1" lang="en" altLang="zh-TW" dirty="0">
                <a:hlinkClick r:id="rId7"/>
              </a:rPr>
              <a:t>https://www.kaggle.com/bbloggsbott/feature-selection-correlation-and-p-value/input</a:t>
            </a:r>
            <a:endParaRPr kumimoji="1" lang="en" altLang="zh-TW" dirty="0"/>
          </a:p>
          <a:p>
            <a:pPr marL="457200" indent="-457200">
              <a:buFont typeface="+mj-lt"/>
              <a:buAutoNum type="arabicPeriod"/>
            </a:pPr>
            <a:r>
              <a:rPr kumimoji="1" lang="en" altLang="zh-TW" dirty="0">
                <a:hlinkClick r:id="rId8"/>
              </a:rPr>
              <a:t>https://www.kaggle.com/uciml/breast-cancer-wisconsin-data/kernels</a:t>
            </a:r>
            <a:endParaRPr kumimoji="1"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315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BFB62A-8F32-834D-9379-214AE810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Goal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41E3A4-3746-F34E-B4DB-54D2C7608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TW" sz="2400" dirty="0"/>
              <a:t>Predict whether the cancer is benign or malignant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3120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6DC1F4-D869-D648-91BB-149B89601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Data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309183-1EBB-104E-B403-0E709429E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0" y="864108"/>
            <a:ext cx="8242300" cy="5120640"/>
          </a:xfrm>
        </p:spPr>
        <p:txBody>
          <a:bodyPr>
            <a:normAutofit/>
          </a:bodyPr>
          <a:lstStyle/>
          <a:p>
            <a:r>
              <a:rPr kumimoji="1" lang="en" altLang="zh-TW" sz="2400" dirty="0"/>
              <a:t>Input format: .csv</a:t>
            </a:r>
          </a:p>
          <a:p>
            <a:r>
              <a:rPr kumimoji="1" lang="en" altLang="zh-TW" sz="2400" dirty="0"/>
              <a:t>30 columns features</a:t>
            </a:r>
          </a:p>
          <a:p>
            <a:r>
              <a:rPr kumimoji="1" lang="en" altLang="zh-TW" sz="2400" dirty="0"/>
              <a:t>569 rows</a:t>
            </a:r>
          </a:p>
          <a:p>
            <a:r>
              <a:rPr lang="en" altLang="zh-TW" sz="2400" dirty="0"/>
              <a:t>All feature values are recoded with four significant digits.</a:t>
            </a:r>
          </a:p>
          <a:p>
            <a:pPr fontAlgn="base"/>
            <a:r>
              <a:rPr lang="en" altLang="zh-TW" sz="2400" dirty="0"/>
              <a:t>Missing attribute values: none</a:t>
            </a:r>
          </a:p>
          <a:p>
            <a:pPr fontAlgn="base"/>
            <a:r>
              <a:rPr lang="en" altLang="zh-TW" sz="2400" dirty="0"/>
              <a:t>Class distribution: 357 benign, 212 malignant</a:t>
            </a:r>
          </a:p>
          <a:p>
            <a:pPr fontAlgn="base"/>
            <a:r>
              <a:rPr lang="en" altLang="zh-TW" sz="2400" dirty="0">
                <a:hlinkClick r:id="rId3"/>
              </a:rPr>
              <a:t>https://www.kaggle.com/uciml/breast-cancer-wisconsin-data</a:t>
            </a:r>
            <a:endParaRPr lang="en" altLang="zh-TW" sz="2400" dirty="0"/>
          </a:p>
          <a:p>
            <a:pPr fontAlgn="base"/>
            <a:endParaRPr lang="en" altLang="zh-TW" sz="2400" dirty="0"/>
          </a:p>
          <a:p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355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66B19-1343-6546-BB28-C27A1A5F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Shiny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8A40FC8-CCF5-E04B-B214-66C655D02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739681"/>
            <a:ext cx="7315200" cy="336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09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21022D-EDBA-D145-B16B-1D74111C3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Features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A4C6EB-A334-6246-B6B6-60AFF312E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TW" sz="2400" dirty="0"/>
              <a:t>radius</a:t>
            </a:r>
          </a:p>
          <a:p>
            <a:r>
              <a:rPr kumimoji="1" lang="en" altLang="zh-TW" sz="2400" dirty="0"/>
              <a:t>texture </a:t>
            </a:r>
          </a:p>
          <a:p>
            <a:r>
              <a:rPr kumimoji="1" lang="en" altLang="zh-TW" sz="2400" dirty="0"/>
              <a:t>perimeter</a:t>
            </a:r>
          </a:p>
          <a:p>
            <a:r>
              <a:rPr kumimoji="1" lang="en" altLang="zh-TW" sz="2400" dirty="0"/>
              <a:t>area</a:t>
            </a:r>
          </a:p>
          <a:p>
            <a:r>
              <a:rPr kumimoji="1" lang="en" altLang="zh-TW" sz="2400" dirty="0"/>
              <a:t>smoothness</a:t>
            </a:r>
          </a:p>
          <a:p>
            <a:r>
              <a:rPr kumimoji="1" lang="en" altLang="zh-TW" sz="2400" dirty="0"/>
              <a:t>compactness </a:t>
            </a:r>
          </a:p>
          <a:p>
            <a:r>
              <a:rPr kumimoji="1" lang="en" altLang="zh-TW" sz="2400" dirty="0"/>
              <a:t>concavity </a:t>
            </a:r>
          </a:p>
          <a:p>
            <a:r>
              <a:rPr kumimoji="1" lang="en" altLang="zh-TW" sz="2400" dirty="0"/>
              <a:t>concave points </a:t>
            </a:r>
          </a:p>
          <a:p>
            <a:r>
              <a:rPr kumimoji="1" lang="en" altLang="zh-TW" sz="2400" dirty="0"/>
              <a:t>symmetry</a:t>
            </a:r>
          </a:p>
          <a:p>
            <a:r>
              <a:rPr kumimoji="1" lang="en" altLang="zh-TW" sz="2400" dirty="0"/>
              <a:t>fractal dimension</a:t>
            </a:r>
            <a:endParaRPr kumimoji="1" lang="zh-TW" altLang="en-US" sz="2400" dirty="0"/>
          </a:p>
        </p:txBody>
      </p:sp>
      <p:sp>
        <p:nvSpPr>
          <p:cNvPr id="4" name="右大括弧 3">
            <a:extLst>
              <a:ext uri="{FF2B5EF4-FFF2-40B4-BE49-F238E27FC236}">
                <a16:creationId xmlns:a16="http://schemas.microsoft.com/office/drawing/2014/main" id="{6558E6AF-2DE1-BB41-971D-29513C0A8530}"/>
              </a:ext>
            </a:extLst>
          </p:cNvPr>
          <p:cNvSpPr/>
          <p:nvPr/>
        </p:nvSpPr>
        <p:spPr>
          <a:xfrm>
            <a:off x="6819329" y="1410276"/>
            <a:ext cx="518983" cy="4028303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8CE93E8-ECCD-0E43-9F95-88BA886A95D6}"/>
              </a:ext>
            </a:extLst>
          </p:cNvPr>
          <p:cNvSpPr txBox="1"/>
          <p:nvPr/>
        </p:nvSpPr>
        <p:spPr>
          <a:xfrm>
            <a:off x="7920681" y="2834556"/>
            <a:ext cx="2149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_mean</a:t>
            </a:r>
          </a:p>
          <a:p>
            <a:r>
              <a:rPr kumimoji="1"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_standard error</a:t>
            </a:r>
          </a:p>
          <a:p>
            <a:r>
              <a:rPr kumimoji="1"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_worst</a:t>
            </a:r>
            <a:endParaRPr kumimoji="1" lang="zh-TW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526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A1648-B99F-7E4D-85D3-C66B59EB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Method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C84131-1ED2-164E-9F24-EB6816D84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Model</a:t>
            </a:r>
          </a:p>
          <a:p>
            <a:pPr lvl="1"/>
            <a:r>
              <a:rPr kumimoji="1" lang="en-US" altLang="zh-TW" sz="2400" dirty="0"/>
              <a:t>Decision tree </a:t>
            </a:r>
          </a:p>
          <a:p>
            <a:pPr lvl="1"/>
            <a:r>
              <a:rPr kumimoji="1" lang="en-US" altLang="zh-TW" sz="2400" dirty="0"/>
              <a:t>Naïve Bayes</a:t>
            </a:r>
          </a:p>
          <a:p>
            <a:pPr lvl="1"/>
            <a:r>
              <a:rPr kumimoji="1" lang="en-US" altLang="zh-TW" sz="2400" dirty="0"/>
              <a:t>K-Nearest Neighbor Classification(KNN)</a:t>
            </a:r>
          </a:p>
          <a:p>
            <a:pPr lvl="1"/>
            <a:r>
              <a:rPr kumimoji="1" lang="en-US" altLang="zh-TW" sz="2400" dirty="0"/>
              <a:t>Random Forest</a:t>
            </a:r>
          </a:p>
          <a:p>
            <a:pPr lvl="1"/>
            <a:r>
              <a:rPr kumimoji="1" lang="en" altLang="zh-TW" sz="2400" dirty="0"/>
              <a:t>Generalized Boosted Regression Modeling (GBM)</a:t>
            </a:r>
          </a:p>
          <a:p>
            <a:pPr lvl="1"/>
            <a:r>
              <a:rPr kumimoji="1" lang="en-US" altLang="zh-TW" sz="2400" dirty="0"/>
              <a:t>Support Vector Machines (SVM)</a:t>
            </a:r>
          </a:p>
          <a:p>
            <a:r>
              <a:rPr kumimoji="1" lang="en-US" altLang="zh-TW" sz="2400" dirty="0"/>
              <a:t>PCA + LDA</a:t>
            </a:r>
          </a:p>
          <a:p>
            <a:pPr lvl="1"/>
            <a:endParaRPr kumimoji="1" lang="en-US" altLang="zh-TW" sz="2400" dirty="0"/>
          </a:p>
          <a:p>
            <a:r>
              <a:rPr kumimoji="1" lang="en-US" altLang="zh-TW" sz="2400" dirty="0"/>
              <a:t>Null model</a:t>
            </a:r>
          </a:p>
          <a:p>
            <a:pPr lvl="1"/>
            <a:r>
              <a:rPr kumimoji="1" lang="en-US" altLang="zh-TW" sz="2400" dirty="0"/>
              <a:t>Guess all </a:t>
            </a:r>
            <a:r>
              <a:rPr lang="en" altLang="zh-TW" sz="2400" dirty="0"/>
              <a:t>benign</a:t>
            </a:r>
            <a:endParaRPr kumimoji="1" lang="en-US" altLang="zh-TW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408B72D-B94F-CA44-B1DE-4B12AF79165B}"/>
              </a:ext>
            </a:extLst>
          </p:cNvPr>
          <p:cNvSpPr txBox="1"/>
          <p:nvPr/>
        </p:nvSpPr>
        <p:spPr>
          <a:xfrm>
            <a:off x="6635286" y="6283485"/>
            <a:ext cx="5556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1200" dirty="0">
                <a:hlinkClick r:id="rId3"/>
              </a:rPr>
              <a:t>https://www.kaggle.com/mirichoi0218/classification-breast-cancer-or-not-with-15-ml</a:t>
            </a:r>
            <a:br>
              <a:rPr lang="en" altLang="zh-TW" sz="1200" dirty="0"/>
            </a:br>
            <a:r>
              <a:rPr kumimoji="1" lang="en" altLang="zh-TW" sz="1200" dirty="0">
                <a:hlinkClick r:id="rId4"/>
              </a:rPr>
              <a:t>https://www.kaggle.com/shravank/predicting-breast-cancer-using-pca-lda-in-r</a:t>
            </a:r>
            <a:endParaRPr kumimoji="1" lang="en" altLang="zh-TW" sz="1200" dirty="0"/>
          </a:p>
        </p:txBody>
      </p:sp>
    </p:spTree>
    <p:extLst>
      <p:ext uri="{BB962C8B-B14F-4D97-AF65-F5344CB8AC3E}">
        <p14:creationId xmlns:p14="http://schemas.microsoft.com/office/powerpoint/2010/main" val="2132062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41E639-069C-3042-B498-02BF10C43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Performance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EE466AE-1A23-4C4A-BC99-DF40A1656D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790952"/>
              </p:ext>
            </p:extLst>
          </p:nvPr>
        </p:nvGraphicFramePr>
        <p:xfrm>
          <a:off x="4624826" y="1468730"/>
          <a:ext cx="4519174" cy="3911396"/>
        </p:xfrm>
        <a:graphic>
          <a:graphicData uri="http://schemas.openxmlformats.org/drawingml/2006/table">
            <a:tbl>
              <a:tblPr/>
              <a:tblGrid>
                <a:gridCol w="2418154">
                  <a:extLst>
                    <a:ext uri="{9D8B030D-6E8A-4147-A177-3AD203B41FA5}">
                      <a16:colId xmlns:a16="http://schemas.microsoft.com/office/drawing/2014/main" val="2909723044"/>
                    </a:ext>
                  </a:extLst>
                </a:gridCol>
                <a:gridCol w="2101020">
                  <a:extLst>
                    <a:ext uri="{9D8B030D-6E8A-4147-A177-3AD203B41FA5}">
                      <a16:colId xmlns:a16="http://schemas.microsoft.com/office/drawing/2014/main" val="205981889"/>
                    </a:ext>
                  </a:extLst>
                </a:gridCol>
              </a:tblGrid>
              <a:tr h="862952">
                <a:tc>
                  <a:txBody>
                    <a:bodyPr/>
                    <a:lstStyle/>
                    <a:p>
                      <a:r>
                        <a:rPr lang="en" sz="15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Model_name</a:t>
                      </a:r>
                      <a:endParaRPr lang="en" sz="1500" dirty="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AUC_score</a:t>
                      </a:r>
                      <a:endParaRPr lang="en" sz="150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900685"/>
                  </a:ext>
                </a:extLst>
              </a:tr>
              <a:tr h="259752">
                <a:tc>
                  <a:txBody>
                    <a:bodyPr/>
                    <a:lstStyle/>
                    <a:p>
                      <a:r>
                        <a:rPr lang="en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null</a:t>
                      </a:r>
                      <a:endParaRPr lang="en" sz="150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5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</a:t>
                      </a:r>
                      <a:endParaRPr lang="zh-TW" altLang="en-US" sz="1500" dirty="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590205"/>
                  </a:ext>
                </a:extLst>
              </a:tr>
              <a:tr h="459494">
                <a:tc>
                  <a:txBody>
                    <a:bodyPr/>
                    <a:lstStyle/>
                    <a:p>
                      <a:r>
                        <a:rPr lang="en" sz="15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rpart</a:t>
                      </a:r>
                      <a:endParaRPr lang="en" sz="1500" dirty="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0.945</a:t>
                      </a:r>
                      <a:endParaRPr lang="zh-TW" altLang="en-US" sz="150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84494"/>
                  </a:ext>
                </a:extLst>
              </a:tr>
              <a:tr h="459494">
                <a:tc>
                  <a:txBody>
                    <a:bodyPr/>
                    <a:lstStyle/>
                    <a:p>
                      <a:r>
                        <a:rPr lang="en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nb</a:t>
                      </a:r>
                      <a:endParaRPr lang="en" sz="150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5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0.932</a:t>
                      </a:r>
                      <a:endParaRPr lang="zh-TW" altLang="en-US" sz="1500" dirty="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963855"/>
                  </a:ext>
                </a:extLst>
              </a:tr>
              <a:tr h="459494">
                <a:tc>
                  <a:txBody>
                    <a:bodyPr/>
                    <a:lstStyle/>
                    <a:p>
                      <a:r>
                        <a:rPr lang="en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knn</a:t>
                      </a:r>
                      <a:endParaRPr lang="en" sz="150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0.967</a:t>
                      </a:r>
                      <a:endParaRPr lang="zh-TW" altLang="en-US" sz="150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421674"/>
                  </a:ext>
                </a:extLst>
              </a:tr>
              <a:tr h="459494">
                <a:tc>
                  <a:txBody>
                    <a:bodyPr/>
                    <a:lstStyle/>
                    <a:p>
                      <a:r>
                        <a:rPr lang="en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rf</a:t>
                      </a:r>
                      <a:endParaRPr lang="en" sz="150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0.916</a:t>
                      </a:r>
                      <a:endParaRPr lang="zh-TW" altLang="en-US" sz="150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870981"/>
                  </a:ext>
                </a:extLst>
              </a:tr>
              <a:tr h="459494">
                <a:tc>
                  <a:txBody>
                    <a:bodyPr/>
                    <a:lstStyle/>
                    <a:p>
                      <a:r>
                        <a:rPr lang="en" sz="15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gbm</a:t>
                      </a:r>
                      <a:endParaRPr lang="en" sz="1500" dirty="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0.983</a:t>
                      </a:r>
                      <a:endParaRPr lang="zh-TW" altLang="en-US" sz="150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46397"/>
                  </a:ext>
                </a:extLst>
              </a:tr>
              <a:tr h="459494">
                <a:tc>
                  <a:txBody>
                    <a:bodyPr/>
                    <a:lstStyle/>
                    <a:p>
                      <a:r>
                        <a:rPr lang="en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svm</a:t>
                      </a:r>
                      <a:endParaRPr lang="en" sz="150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5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0.962</a:t>
                      </a:r>
                      <a:endParaRPr lang="zh-TW" altLang="en-US" sz="1500" dirty="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400889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BFEEC60B-C463-2147-945F-52AF5BCE2A31}"/>
              </a:ext>
            </a:extLst>
          </p:cNvPr>
          <p:cNvSpPr txBox="1"/>
          <p:nvPr/>
        </p:nvSpPr>
        <p:spPr>
          <a:xfrm>
            <a:off x="5894398" y="1123837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Without cross validation</a:t>
            </a:r>
            <a:endParaRPr kumimoji="1" lang="zh-TW" altLang="en-US" sz="1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E59907-8570-7B42-9351-C8548648BC48}"/>
              </a:ext>
            </a:extLst>
          </p:cNvPr>
          <p:cNvSpPr txBox="1"/>
          <p:nvPr/>
        </p:nvSpPr>
        <p:spPr>
          <a:xfrm>
            <a:off x="6635286" y="6283485"/>
            <a:ext cx="5556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1200" dirty="0">
                <a:hlinkClick r:id="rId3"/>
              </a:rPr>
              <a:t>https://www.kaggle.com/mirichoi0218/classification-breast-cancer-or-not-with-15-ml</a:t>
            </a:r>
            <a:endParaRPr kumimoji="1" lang="en" altLang="zh-TW" sz="1200" dirty="0"/>
          </a:p>
        </p:txBody>
      </p:sp>
    </p:spTree>
    <p:extLst>
      <p:ext uri="{BB962C8B-B14F-4D97-AF65-F5344CB8AC3E}">
        <p14:creationId xmlns:p14="http://schemas.microsoft.com/office/powerpoint/2010/main" val="15303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2D4D08-E2B4-0945-8016-7C7C21DD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ROC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01378D-DC3B-CD4C-B4EA-974287A66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7" y="4152982"/>
            <a:ext cx="2480444" cy="243840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1948A32-D0F2-A148-A31C-B20B54BE3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105" y="909000"/>
            <a:ext cx="2576629" cy="252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524B1F1-053D-C245-9BD7-5511DA6CC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185" y="3563937"/>
            <a:ext cx="2576629" cy="25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2CB0E71-4B51-B74D-92F1-F258BB94F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770" y="3576367"/>
            <a:ext cx="2576629" cy="252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5A82F2C-04D1-1A41-A92E-B00042EBF4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8770" y="909000"/>
            <a:ext cx="2576629" cy="25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9C14BC2-1C48-BB4D-A835-5B3B04F00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8933" y="909000"/>
            <a:ext cx="2576629" cy="252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1CB21E-4676-5F47-8F6A-09168DB70C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8933" y="3576367"/>
            <a:ext cx="2576629" cy="25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C3D57E-E762-4945-9DE0-5B9B892ED871}"/>
              </a:ext>
            </a:extLst>
          </p:cNvPr>
          <p:cNvSpPr txBox="1"/>
          <p:nvPr/>
        </p:nvSpPr>
        <p:spPr>
          <a:xfrm>
            <a:off x="6635286" y="6283485"/>
            <a:ext cx="5556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1200" dirty="0">
                <a:hlinkClick r:id="rId10"/>
              </a:rPr>
              <a:t>https://www.kaggle.com/mirichoi0218/classification-breast-cancer-or-not-with-15-ml</a:t>
            </a:r>
            <a:endParaRPr kumimoji="1" lang="en" altLang="zh-TW" sz="1200" dirty="0"/>
          </a:p>
        </p:txBody>
      </p:sp>
    </p:spTree>
    <p:extLst>
      <p:ext uri="{BB962C8B-B14F-4D97-AF65-F5344CB8AC3E}">
        <p14:creationId xmlns:p14="http://schemas.microsoft.com/office/powerpoint/2010/main" val="50645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2D400B-87B9-F440-9850-FA9BA90C2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Correlation of the features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0B9FFE-D7E8-BF48-8921-1A5E537FF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0" y="864108"/>
            <a:ext cx="7730068" cy="5120640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Tried to selected features</a:t>
            </a:r>
          </a:p>
          <a:p>
            <a:r>
              <a:rPr kumimoji="1" lang="en-US" altLang="zh-TW" sz="2400" dirty="0"/>
              <a:t>PCA </a:t>
            </a:r>
            <a:endParaRPr kumimoji="1"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1B1765-66EF-7D40-8B14-8107DE0F62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9"/>
          <a:stretch/>
        </p:blipFill>
        <p:spPr>
          <a:xfrm>
            <a:off x="7010399" y="1130300"/>
            <a:ext cx="4778859" cy="445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67479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框架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框架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框架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{C0B10095-AF5D-E541-9280-A1C85B669470}tf10001124</Template>
  <TotalTime>1693</TotalTime>
  <Words>557</Words>
  <Application>Microsoft Office PowerPoint</Application>
  <PresentationFormat>寬螢幕</PresentationFormat>
  <Paragraphs>224</Paragraphs>
  <Slides>17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Helvetica Neue</vt:lpstr>
      <vt:lpstr>微軟正黑體</vt:lpstr>
      <vt:lpstr>新細明體</vt:lpstr>
      <vt:lpstr>Arial</vt:lpstr>
      <vt:lpstr>Calibri</vt:lpstr>
      <vt:lpstr>Corbel</vt:lpstr>
      <vt:lpstr>Wingdings 2</vt:lpstr>
      <vt:lpstr>框架</vt:lpstr>
      <vt:lpstr>Breast Cancer Wisconsin (Diagnostic) Data Set</vt:lpstr>
      <vt:lpstr>Goal</vt:lpstr>
      <vt:lpstr>Data</vt:lpstr>
      <vt:lpstr>Shiny</vt:lpstr>
      <vt:lpstr>Features</vt:lpstr>
      <vt:lpstr>Method</vt:lpstr>
      <vt:lpstr>Performance</vt:lpstr>
      <vt:lpstr>ROC</vt:lpstr>
      <vt:lpstr>Correlation of the features</vt:lpstr>
      <vt:lpstr>5-fold Cross Validation </vt:lpstr>
      <vt:lpstr>SVM performance (compares with null model)</vt:lpstr>
      <vt:lpstr>PCA + LDA(Linear discriminant analysis )</vt:lpstr>
      <vt:lpstr>PCA + LDA</vt:lpstr>
      <vt:lpstr>PCA + LDA</vt:lpstr>
      <vt:lpstr>Code</vt:lpstr>
      <vt:lpstr>Challenge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Sha Ren</dc:creator>
  <cp:lastModifiedBy>映函 吳</cp:lastModifiedBy>
  <cp:revision>136</cp:revision>
  <dcterms:created xsi:type="dcterms:W3CDTF">2020-06-13T15:29:19Z</dcterms:created>
  <dcterms:modified xsi:type="dcterms:W3CDTF">2020-06-15T15:13:31Z</dcterms:modified>
</cp:coreProperties>
</file>